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5" r:id="rId4"/>
    <p:sldId id="431" r:id="rId5"/>
    <p:sldId id="268" r:id="rId6"/>
    <p:sldId id="432" r:id="rId7"/>
    <p:sldId id="27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00C38-3AD4-474C-9CA1-3E0C148C5E4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E7700-F4A1-4B39-ABDC-05D111CA2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9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7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9C79-826F-42AB-A2F6-AF258AC5250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7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F5AE-0A3A-4FE0-B117-63B4ABA73082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8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569-79D9-4919-BD3F-BF2A064EF75A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1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B273-61C6-41A3-AC8A-F3AFB190AC1C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2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2EF6-1D8B-4FC0-A0EC-F3A08E550C48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6391-D0D1-4A96-8330-930262D519D6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3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62FF-B039-455A-B994-3B03E89FA0EA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1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6051-25FF-4AE2-8F1B-6FB28ECB189D}" type="datetime1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3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715-E644-4A4F-A6A4-953F77290A59}" type="datetime1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0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74AB-6526-4A55-9F4F-D806F0A07E76}" type="datetime1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3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758-9D8A-446B-83E0-E9331C0BA285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8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7157-0817-43FC-ABD2-2EAA2D52433F}" type="datetime1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1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F11CC-2ABD-4720-AF6B-EA60DB50B74E}" type="datetime1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DF92-2A64-474A-8990-49F226111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8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5683" y="1440108"/>
            <a:ext cx="10971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ОТЧЕТ ГЛАВЫ </a:t>
            </a:r>
          </a:p>
          <a:p>
            <a:pPr algn="ctr">
              <a:buClr>
                <a:srgbClr val="000000"/>
              </a:buClr>
              <a:buFont typeface="Arial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 «Город Гатчина»</a:t>
            </a:r>
          </a:p>
          <a:p>
            <a:pPr algn="ctr">
              <a:buClr>
                <a:srgbClr val="000000"/>
              </a:buClr>
              <a:buFont typeface="Arial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 РЕЗУЛЬТАТАХ ДЕЯТЕЛЬНОСТИ </a:t>
            </a:r>
          </a:p>
          <a:p>
            <a:pPr algn="ctr">
              <a:buClr>
                <a:srgbClr val="000000"/>
              </a:buClr>
              <a:buFont typeface="Arial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 2023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7434" y="5312323"/>
            <a:ext cx="4527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51266" y="5389806"/>
            <a:ext cx="5267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МО «Город Гатчина»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Филоненко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235B2F3-C232-C636-E073-CB4DDE63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761" y="223105"/>
            <a:ext cx="986706" cy="131767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0"/>
            </a:lightRig>
          </a:scene3d>
          <a:sp3d extrusionH="25400"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4DF304-37B3-FFE7-834E-35298D4CF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581"/>
            <a:ext cx="1532607" cy="18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8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  <a:alpha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1" y="259331"/>
            <a:ext cx="9655105" cy="6426679"/>
          </a:xfrm>
          <a:prstGeom prst="rect">
            <a:avLst/>
          </a:prstGeom>
        </p:spPr>
      </p:pic>
      <p:pic>
        <p:nvPicPr>
          <p:cNvPr id="3" name="Picture 2" descr="ÐÐ°ÑÑÐ¸Ð½ÐºÐ¸ Ð¿Ð¾ Ð·Ð°Ð¿ÑÐ¾ÑÑ Ð³ÐµÑÐ± Ð³Ð°ÑÑÐ¸Ð½Ñ">
            <a:extLst>
              <a:ext uri="{FF2B5EF4-FFF2-40B4-BE49-F238E27FC236}">
                <a16:creationId xmlns:a16="http://schemas.microsoft.com/office/drawing/2014/main" id="{E2F32B99-C44F-C2EE-AED6-1719B773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2" y="159384"/>
            <a:ext cx="915330" cy="118815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7068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  <a:alpha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015" y="1792980"/>
            <a:ext cx="1100763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бюджет города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Устав города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стратегия социально-экономического развития города до 2035 года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земельный налог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методика расчета годовой арендной платы за пользование объектами нежилого фонда, коммунального назначения, газоснабжения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3444" y="393744"/>
            <a:ext cx="276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2023 года</a:t>
            </a:r>
            <a:endParaRPr lang="ru-RU" sz="28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513944" y="322843"/>
            <a:ext cx="5188697" cy="1557696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заседаний совета депутатов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заседаний комиссий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29836A-53A0-FBA1-3C47-D25F8A44C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0" y="3785144"/>
            <a:ext cx="4387895" cy="296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4B58D6-E842-E1B6-564F-F5B19C3570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 b="16364"/>
          <a:stretch/>
        </p:blipFill>
        <p:spPr>
          <a:xfrm>
            <a:off x="7028874" y="3785144"/>
            <a:ext cx="4529776" cy="2966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BF4D9A-9901-330B-7D0F-58D4C59B3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" y="0"/>
            <a:ext cx="1298080" cy="15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0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F1C88BC-D209-F872-3B14-1D40EE991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84384"/>
              </p:ext>
            </p:extLst>
          </p:nvPr>
        </p:nvGraphicFramePr>
        <p:xfrm>
          <a:off x="913261" y="1132772"/>
          <a:ext cx="10658764" cy="542619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276727">
                  <a:extLst>
                    <a:ext uri="{9D8B030D-6E8A-4147-A177-3AD203B41FA5}">
                      <a16:colId xmlns:a16="http://schemas.microsoft.com/office/drawing/2014/main" val="2677388182"/>
                    </a:ext>
                  </a:extLst>
                </a:gridCol>
                <a:gridCol w="1597862">
                  <a:extLst>
                    <a:ext uri="{9D8B030D-6E8A-4147-A177-3AD203B41FA5}">
                      <a16:colId xmlns:a16="http://schemas.microsoft.com/office/drawing/2014/main" val="14921394"/>
                    </a:ext>
                  </a:extLst>
                </a:gridCol>
                <a:gridCol w="1682214">
                  <a:extLst>
                    <a:ext uri="{9D8B030D-6E8A-4147-A177-3AD203B41FA5}">
                      <a16:colId xmlns:a16="http://schemas.microsoft.com/office/drawing/2014/main" val="2244385857"/>
                    </a:ext>
                  </a:extLst>
                </a:gridCol>
                <a:gridCol w="1896303">
                  <a:extLst>
                    <a:ext uri="{9D8B030D-6E8A-4147-A177-3AD203B41FA5}">
                      <a16:colId xmlns:a16="http://schemas.microsoft.com/office/drawing/2014/main" val="476278090"/>
                    </a:ext>
                  </a:extLst>
                </a:gridCol>
                <a:gridCol w="1535103">
                  <a:extLst>
                    <a:ext uri="{9D8B030D-6E8A-4147-A177-3AD203B41FA5}">
                      <a16:colId xmlns:a16="http://schemas.microsoft.com/office/drawing/2014/main" val="3535148300"/>
                    </a:ext>
                  </a:extLst>
                </a:gridCol>
                <a:gridCol w="1670555">
                  <a:extLst>
                    <a:ext uri="{9D8B030D-6E8A-4147-A177-3AD203B41FA5}">
                      <a16:colId xmlns:a16="http://schemas.microsoft.com/office/drawing/2014/main" val="618353076"/>
                    </a:ext>
                  </a:extLst>
                </a:gridCol>
              </a:tblGrid>
              <a:tr h="1174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за </a:t>
                      </a:r>
                    </a:p>
                    <a:p>
                      <a:pPr algn="ctr" fontAlgn="ctr"/>
                      <a:r>
                        <a:rPr lang="ru-RU" sz="15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5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2023</a:t>
                      </a:r>
                      <a:r>
                        <a:rPr lang="ru-RU" sz="1500" b="1" i="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5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 2023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году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2023/2022; </a:t>
                      </a:r>
                    </a:p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(млн руб.)</a:t>
                      </a:r>
                    </a:p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337"/>
                  </a:ext>
                </a:extLst>
              </a:tr>
              <a:tr h="6878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Доходы: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1 509,7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1 737 ,3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1 623,7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107,6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+114,0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579114"/>
                  </a:ext>
                </a:extLst>
              </a:tr>
              <a:tr h="6782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562,3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605,1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607,5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108,0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+45,2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096637"/>
                  </a:ext>
                </a:extLst>
              </a:tr>
              <a:tr h="6878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неналоговые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194,2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164,9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163,0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83,9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- 31,2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229696"/>
                  </a:ext>
                </a:extLst>
              </a:tr>
              <a:tr h="6997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753,2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967,3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853,2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113,3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+99,9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20558"/>
                  </a:ext>
                </a:extLst>
              </a:tr>
              <a:tr h="8384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600" b="1" i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1 561,1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1 758,7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1 610,8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91,6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+49,7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534130"/>
                  </a:ext>
                </a:extLst>
              </a:tr>
              <a:tr h="65982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/Профицит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-51,4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-21,4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+12,9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5554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9C3857-EC95-102E-0B5D-DB4FBA4A558F}"/>
              </a:ext>
            </a:extLst>
          </p:cNvPr>
          <p:cNvSpPr txBox="1"/>
          <p:nvPr/>
        </p:nvSpPr>
        <p:spPr>
          <a:xfrm>
            <a:off x="1535711" y="353210"/>
            <a:ext cx="9615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МО «Город Гатчина» 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1F121-A928-B7E6-4451-11A6C9312A44}"/>
              </a:ext>
            </a:extLst>
          </p:cNvPr>
          <p:cNvSpPr txBox="1"/>
          <p:nvPr/>
        </p:nvSpPr>
        <p:spPr>
          <a:xfrm>
            <a:off x="9956801" y="789158"/>
            <a:ext cx="152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лн руб.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4305CF-5E10-69DC-2EB5-4B166DFF9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834" y="-44962"/>
            <a:ext cx="1182069" cy="14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8311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19286" y="230578"/>
            <a:ext cx="829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Гатчинского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муниципальных программ (млн руб.)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03FF169-CDBF-6C73-E477-EFC2BB6B3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056676"/>
              </p:ext>
            </p:extLst>
          </p:nvPr>
        </p:nvGraphicFramePr>
        <p:xfrm>
          <a:off x="188947" y="1169716"/>
          <a:ext cx="11927016" cy="56347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95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224">
                  <a:extLst>
                    <a:ext uri="{9D8B030D-6E8A-4147-A177-3AD203B41FA5}">
                      <a16:colId xmlns:a16="http://schemas.microsoft.com/office/drawing/2014/main" val="739541090"/>
                    </a:ext>
                  </a:extLst>
                </a:gridCol>
                <a:gridCol w="1325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565">
                  <a:extLst>
                    <a:ext uri="{9D8B030D-6E8A-4147-A177-3AD203B41FA5}">
                      <a16:colId xmlns:a16="http://schemas.microsoft.com/office/drawing/2014/main" val="1024932868"/>
                    </a:ext>
                  </a:extLst>
                </a:gridCol>
                <a:gridCol w="1230565">
                  <a:extLst>
                    <a:ext uri="{9D8B030D-6E8A-4147-A177-3AD203B41FA5}">
                      <a16:colId xmlns:a16="http://schemas.microsoft.com/office/drawing/2014/main" val="1039128072"/>
                    </a:ext>
                  </a:extLst>
                </a:gridCol>
              </a:tblGrid>
              <a:tr h="6344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2022 год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Остаток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4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Строительство, реконструкция и ремонт автомобильных дорог местного значения, благоустройство территории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37680"/>
                  </a:ext>
                </a:extLst>
              </a:tr>
              <a:tr h="284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сферы культуры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265,0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278,4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278,3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устойчивого функционирования и развития коммунальной, инженерной инфраструктуры и повышение энергоэффективности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4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физической культуры, спорта и молодежной политики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Формирование комфортной городской среды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64469"/>
                  </a:ext>
                </a:extLst>
              </a:tr>
              <a:tr h="483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обеспечения качественным жильем граждан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Социальная поддержка отдельных категорий граждан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Стимулирование экономической активности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15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 (94,9%)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1 485,8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1 670,7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1 528,4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142,3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15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(5,1%)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A38FBB">
                            <a:tint val="66000"/>
                            <a:satMod val="160000"/>
                          </a:srgbClr>
                        </a:gs>
                        <a:gs pos="50000">
                          <a:srgbClr val="A38FBB">
                            <a:tint val="44500"/>
                            <a:satMod val="160000"/>
                          </a:srgbClr>
                        </a:gs>
                        <a:gs pos="100000">
                          <a:srgbClr val="A38FB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15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1 561,1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1 758,7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1 610,8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26150E-71FE-E4DE-080B-4BBD7CAD4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4661"/>
            <a:ext cx="1251228" cy="150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53426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  <a:alpha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0738517-CC91-B9CA-AA47-AAE961CF1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DA9079-2DF1-9293-A4A1-5EE2B431376A}"/>
              </a:ext>
            </a:extLst>
          </p:cNvPr>
          <p:cNvSpPr txBox="1"/>
          <p:nvPr/>
        </p:nvSpPr>
        <p:spPr>
          <a:xfrm>
            <a:off x="3206192" y="0"/>
            <a:ext cx="6877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Гатчина –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воинской славы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67245-AEA4-6122-5023-F11CE60CD4B1}"/>
              </a:ext>
            </a:extLst>
          </p:cNvPr>
          <p:cNvSpPr txBox="1"/>
          <p:nvPr/>
        </p:nvSpPr>
        <p:spPr>
          <a:xfrm>
            <a:off x="1937798" y="1229187"/>
            <a:ext cx="2536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A82B9-C6FC-C787-5092-7060EC5D7C18}"/>
              </a:ext>
            </a:extLst>
          </p:cNvPr>
          <p:cNvSpPr txBox="1"/>
          <p:nvPr/>
        </p:nvSpPr>
        <p:spPr>
          <a:xfrm>
            <a:off x="6782162" y="936010"/>
            <a:ext cx="515511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Почетной грамотой и Благодарностью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МО «Город Гатчина» награждены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- 44 жителя района,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творческих коллективов.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Почетным знаком «Гатчина – город воинской славы» –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Голубева, Владимир Вихров, Евгений Цурко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14A4C-99C2-660B-9AAA-2AD280E6DFAD}"/>
              </a:ext>
            </a:extLst>
          </p:cNvPr>
          <p:cNvSpPr txBox="1"/>
          <p:nvPr/>
        </p:nvSpPr>
        <p:spPr>
          <a:xfrm>
            <a:off x="358998" y="1875518"/>
            <a:ext cx="484217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«Почетный гражданин города Гатчины» -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Свердлин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Семенович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15BF11-90A7-4CD7-6FFA-3B481223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t="7738" r="8928" b="1785"/>
          <a:stretch/>
        </p:blipFill>
        <p:spPr>
          <a:xfrm>
            <a:off x="4251145" y="3909029"/>
            <a:ext cx="3451982" cy="2833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6DCAE3-31C4-C70F-BF00-98DF5B7F1F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936" r="9949"/>
          <a:stretch/>
        </p:blipFill>
        <p:spPr>
          <a:xfrm>
            <a:off x="7869383" y="3909029"/>
            <a:ext cx="4224910" cy="2817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5BC5091-D757-76ED-FA17-982DCCE097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3909029"/>
            <a:ext cx="3757223" cy="2817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803259-5B64-55D9-D006-1B3DB900B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69917"/>
            <a:ext cx="1467308" cy="17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1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  <a:alpha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0738517-CC91-B9CA-AA47-AAE961CF1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2F8799-FBF3-6531-985A-26C7E398F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19" y="912665"/>
            <a:ext cx="4297986" cy="301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C20636-A2A0-C81C-AC52-C8715842C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" y="4369234"/>
            <a:ext cx="3760728" cy="237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0754A9-7A0B-B05A-F4F7-DB291524F1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86" y="900545"/>
            <a:ext cx="4398996" cy="302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BC3025-B202-A922-D5B2-DA3F1BD0A8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09" y="4387394"/>
            <a:ext cx="3498276" cy="2357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DC9342-7F04-D724-6628-1174AF8880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4387395"/>
            <a:ext cx="3535824" cy="2357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DA9079-2DF1-9293-A4A1-5EE2B431376A}"/>
              </a:ext>
            </a:extLst>
          </p:cNvPr>
          <p:cNvSpPr txBox="1"/>
          <p:nvPr/>
        </p:nvSpPr>
        <p:spPr>
          <a:xfrm>
            <a:off x="3206192" y="0"/>
            <a:ext cx="6877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Гатчина –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воинской славы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2B147D-C8C5-122D-CFDC-9D88D8B30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6544" y="-105382"/>
            <a:ext cx="1435355" cy="172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3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  <a:alpha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096" y="1422546"/>
            <a:ext cx="10589623" cy="501675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нами стоит еще немало задач. </a:t>
            </a:r>
          </a:p>
          <a:p>
            <a:pPr marL="571500" indent="-571500" algn="just">
              <a:buFontTx/>
              <a:buChar char="-"/>
            </a:pP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– что каждый день мы делаем шаг вперед, </a:t>
            </a:r>
          </a:p>
          <a:p>
            <a:pPr algn="just"/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завтрашний день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лучше. </a:t>
            </a:r>
          </a:p>
          <a:p>
            <a:pPr algn="just"/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вместе – мы большая команда, и наша общая цель – процветание любимой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Гатчины.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7CFDCA-8ED7-0D66-1191-248BC9CC3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1811" cy="17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54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453</Words>
  <Application>Microsoft Office PowerPoint</Application>
  <PresentationFormat>Широкоэкранный</PresentationFormat>
  <Paragraphs>170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Мыльникова Эльвира Анатольевна</dc:creator>
  <cp:lastModifiedBy>елена суралева</cp:lastModifiedBy>
  <cp:revision>53</cp:revision>
  <dcterms:created xsi:type="dcterms:W3CDTF">2023-02-27T15:23:03Z</dcterms:created>
  <dcterms:modified xsi:type="dcterms:W3CDTF">2024-02-28T08:53:16Z</dcterms:modified>
</cp:coreProperties>
</file>